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13716000" cx="24384000"/>
  <p:notesSz cx="6858000" cy="9144000"/>
  <p:embeddedFontLst>
    <p:embeddedFont>
      <p:font typeface="Vollkorn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Vollkorn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Vollkorn-italic.fntdata"/><Relationship Id="rId10" Type="http://schemas.openxmlformats.org/officeDocument/2006/relationships/slide" Target="slides/slide6.xml"/><Relationship Id="rId32" Type="http://schemas.openxmlformats.org/officeDocument/2006/relationships/font" Target="fonts/Vollkorn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font" Target="fonts/Vollkorn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6ab49e910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46ab49e910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ab49e910_2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ab49e910_2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ab49e910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ab49e910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ab49e910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46ab49e910_2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6ab49e910_2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46ab49e910_2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6ab49e910_2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46ab49e910_2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ab49e910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ab49e910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 voor object zou je hier kunnen zien?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ab49e910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46ab49e910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ab49e910_2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ab49e910_2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Veel diagrammen. Iets zijn eigen doel. Rood zijn degene die wij redelijk vaak gebruiken.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ab49e910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46ab49e910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ab49e910_2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ab49e910_2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Alle gevonden classes. Welke relaties zie je tussen de classes?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ab49e910_2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ab49e910_2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6ab49e910_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46ab49e910_2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ab49e910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ab49e910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 links naar rechts lezen.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6ab49e910_2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46ab49e910_2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ab49e910_2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46ab49e910_2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6ab49e910_2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6ab49e910_2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6ab49e910_1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6ab49e910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6ab49e910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6ab49e910_1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6ab49e910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46ab49e910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ab49e910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46ab49e910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ab49e910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ab49e910_2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ab49e910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ab49e910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ab49e910_2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ab49e910_2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ab49e910_2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ab49e910_2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ab49e910_2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ab49e910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1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11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1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53022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022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022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022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022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0" y="0"/>
            <a:ext cx="24383999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4"/>
          <p:cNvGrpSpPr/>
          <p:nvPr/>
        </p:nvGrpSpPr>
        <p:grpSpPr>
          <a:xfrm>
            <a:off x="773975" y="11518875"/>
            <a:ext cx="13021335" cy="1346109"/>
            <a:chOff x="-319161" y="-9"/>
            <a:chExt cx="12272700" cy="1346109"/>
          </a:xfrm>
        </p:grpSpPr>
        <p:sp>
          <p:nvSpPr>
            <p:cNvPr id="61" name="Google Shape;61;p14"/>
            <p:cNvSpPr txBox="1"/>
            <p:nvPr/>
          </p:nvSpPr>
          <p:spPr>
            <a:xfrm>
              <a:off x="-319161" y="-9"/>
              <a:ext cx="12272700" cy="1346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215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Vollkorn"/>
                <a:buNone/>
              </a:pPr>
              <a:r>
                <a:rPr lang="en-US" sz="7000">
                  <a:latin typeface="Vollkorn"/>
                  <a:ea typeface="Vollkorn"/>
                  <a:cs typeface="Vollkorn"/>
                  <a:sym typeface="Vollkorn"/>
                </a:rPr>
                <a:t>Object Oriented Programming</a:t>
              </a:r>
              <a:r>
                <a:rPr b="0" i="0" lang="en-US" sz="7000" u="none" cap="none" strike="noStrike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.</a:t>
              </a:r>
              <a:endParaRPr/>
            </a:p>
          </p:txBody>
        </p:sp>
        <p:cxnSp>
          <p:nvCxnSpPr>
            <p:cNvPr id="62" name="Google Shape;62;p14"/>
            <p:cNvCxnSpPr/>
            <p:nvPr/>
          </p:nvCxnSpPr>
          <p:spPr>
            <a:xfrm>
              <a:off x="-227172" y="0"/>
              <a:ext cx="0" cy="1346100"/>
            </a:xfrm>
            <a:prstGeom prst="straightConnector1">
              <a:avLst/>
            </a:prstGeom>
            <a:noFill/>
            <a:ln cap="flat" cmpd="sng" w="190500">
              <a:solidFill>
                <a:srgbClr val="D2F6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2876550" y="39718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Car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2876550" y="5572050"/>
            <a:ext cx="5829300" cy="257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Brand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Model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Fuel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Speed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Milage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2876550" y="81439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Start()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Drive()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Break()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cxnSp>
        <p:nvCxnSpPr>
          <p:cNvPr id="123" name="Google Shape;123;p23"/>
          <p:cNvCxnSpPr>
            <a:stCxn id="120" idx="3"/>
            <a:endCxn id="124" idx="2"/>
          </p:cNvCxnSpPr>
          <p:nvPr/>
        </p:nvCxnSpPr>
        <p:spPr>
          <a:xfrm flipH="1" rot="10800000">
            <a:off x="8705850" y="2505150"/>
            <a:ext cx="5419800" cy="22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3"/>
          <p:cNvCxnSpPr>
            <a:stCxn id="121" idx="3"/>
            <a:endCxn id="126" idx="2"/>
          </p:cNvCxnSpPr>
          <p:nvPr/>
        </p:nvCxnSpPr>
        <p:spPr>
          <a:xfrm>
            <a:off x="8705850" y="6858000"/>
            <a:ext cx="972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3"/>
          <p:cNvCxnSpPr>
            <a:stCxn id="122" idx="3"/>
            <a:endCxn id="128" idx="2"/>
          </p:cNvCxnSpPr>
          <p:nvPr/>
        </p:nvCxnSpPr>
        <p:spPr>
          <a:xfrm>
            <a:off x="8705850" y="8944050"/>
            <a:ext cx="541980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3"/>
          <p:cNvSpPr txBox="1"/>
          <p:nvPr/>
        </p:nvSpPr>
        <p:spPr>
          <a:xfrm>
            <a:off x="9696450" y="6229350"/>
            <a:ext cx="91143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Instances (objects) of the Car Class</a:t>
            </a:r>
            <a:endParaRPr sz="3000"/>
          </a:p>
        </p:txBody>
      </p:sp>
      <p:sp>
        <p:nvSpPr>
          <p:cNvPr id="130" name="Google Shape;130;p23"/>
          <p:cNvSpPr/>
          <p:nvPr/>
        </p:nvSpPr>
        <p:spPr>
          <a:xfrm>
            <a:off x="14125650" y="139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‘Saab’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900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200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43986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  <p:sp>
        <p:nvSpPr>
          <p:cNvPr id="131" name="Google Shape;131;p23"/>
          <p:cNvSpPr/>
          <p:nvPr/>
        </p:nvSpPr>
        <p:spPr>
          <a:xfrm>
            <a:off x="14125650" y="91381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Volvo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240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170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340125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  <p:sp>
        <p:nvSpPr>
          <p:cNvPr id="132" name="Google Shape;132;p23"/>
          <p:cNvSpPr/>
          <p:nvPr/>
        </p:nvSpPr>
        <p:spPr>
          <a:xfrm>
            <a:off x="18430950" y="46387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Mercedes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200d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180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2000111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1250100" y="365700"/>
            <a:ext cx="21883800" cy="12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//class car in TS</a:t>
            </a:r>
            <a:endParaRPr i="1" sz="30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private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_brand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private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_model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private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_fuel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private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_speed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private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_milage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3000">
              <a:solidFill>
                <a:srgbClr val="80FF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80FF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constructor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(brand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fuel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speed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milage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80FFBB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._brand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brand;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._model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model;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._fuel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fuel;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._speed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speed;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3000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._milage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milage;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i="1" sz="300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  public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drive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-US" sz="3000">
                <a:solidFill>
                  <a:srgbClr val="FFC6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30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3609150" y="4902900"/>
            <a:ext cx="171657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 b="1" sz="6000" u="sng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Welke objecten zie je in een garage(degene die auto’s repareert)?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(onderzoek ook welke eigenschappen en gedrag de objecten hebben)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6303600" y="4425150"/>
            <a:ext cx="11776800" cy="48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Opdracht</a:t>
            </a:r>
            <a:endParaRPr b="1" sz="6000" u="sng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Welke objecten zie je bij het maken van een wedstrijdplanning voor de lokale voetbalvereniging?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Welke classes maken de objecten?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6303600" y="4902900"/>
            <a:ext cx="11776800" cy="3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Verplaatst naar wat wij kennen?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700" y="3733800"/>
            <a:ext cx="101346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8221200" y="7906863"/>
            <a:ext cx="7941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Class diagram</a:t>
            </a: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.</a:t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088" y="4386738"/>
            <a:ext cx="4469825" cy="33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5" y="2124075"/>
            <a:ext cx="14734149" cy="9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13296900" y="6400800"/>
            <a:ext cx="1943100" cy="17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9772650" y="7943850"/>
            <a:ext cx="1943100" cy="17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14725650" y="7943850"/>
            <a:ext cx="1943100" cy="17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12649200" y="7943850"/>
            <a:ext cx="1943100" cy="17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16802100" y="7943850"/>
            <a:ext cx="1943100" cy="17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6349500" y="6204300"/>
            <a:ext cx="116850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Gegeven is de casus van de wedstrijdplanning.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5962650" y="37528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Speler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12592050" y="37528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Team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5962650" y="605790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Leider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12592050" y="605790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Wedstrijd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5962650" y="83629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Scheidsrechter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12592050" y="83629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Grensrechter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950" y="2037000"/>
            <a:ext cx="6896099" cy="96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8038200" y="4146900"/>
            <a:ext cx="8307600" cy="54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Relaties tussen classes</a:t>
            </a:r>
            <a:endParaRPr b="1" sz="6000" u="sng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Vollkorn"/>
              <a:buChar char="-"/>
            </a:pP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associatie</a:t>
            </a:r>
            <a:endParaRPr b="1"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Vollkorn"/>
              <a:buChar char="-"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dependency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Vollkorn"/>
              <a:buChar char="-"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aggregatie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Vollkorn"/>
              <a:buChar char="-"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compositie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Vollkorn"/>
              <a:buChar char="-"/>
            </a:pP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generalisatie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/>
          <p:nvPr/>
        </p:nvSpPr>
        <p:spPr>
          <a:xfrm>
            <a:off x="4657725" y="61150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Speler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13896975" y="61150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Team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cxnSp>
        <p:nvCxnSpPr>
          <p:cNvPr id="201" name="Google Shape;201;p34"/>
          <p:cNvCxnSpPr>
            <a:endCxn id="200" idx="1"/>
          </p:cNvCxnSpPr>
          <p:nvPr/>
        </p:nvCxnSpPr>
        <p:spPr>
          <a:xfrm>
            <a:off x="10486875" y="6915150"/>
            <a:ext cx="3410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11534775" y="6172200"/>
            <a:ext cx="121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zit-in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cxnSp>
        <p:nvCxnSpPr>
          <p:cNvPr id="203" name="Google Shape;203;p34"/>
          <p:cNvCxnSpPr/>
          <p:nvPr/>
        </p:nvCxnSpPr>
        <p:spPr>
          <a:xfrm>
            <a:off x="10486875" y="8991600"/>
            <a:ext cx="3410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4" name="Google Shape;204;p34"/>
          <p:cNvCxnSpPr/>
          <p:nvPr/>
        </p:nvCxnSpPr>
        <p:spPr>
          <a:xfrm rot="10800000">
            <a:off x="10448925" y="9963150"/>
            <a:ext cx="3390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" name="Google Shape;205;p34"/>
          <p:cNvSpPr txBox="1"/>
          <p:nvPr/>
        </p:nvSpPr>
        <p:spPr>
          <a:xfrm>
            <a:off x="10487025" y="6972300"/>
            <a:ext cx="121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0 .. 22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13363575" y="6972300"/>
            <a:ext cx="53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1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9839400" y="1066800"/>
            <a:ext cx="470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 u="sng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Associatie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/>
        </p:nvSpPr>
        <p:spPr>
          <a:xfrm>
            <a:off x="5962650" y="2746725"/>
            <a:ext cx="124587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Teken nu eens de relaties tussen de verschillende classes.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5962650" y="475897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Speler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12592050" y="475897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Team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5962650" y="706402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Leider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12592050" y="706402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Wedstrijd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5962650" y="936907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Scheidsrechter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12592050" y="9369075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Grensrechter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/>
        </p:nvSpPr>
        <p:spPr>
          <a:xfrm>
            <a:off x="6514050" y="5750100"/>
            <a:ext cx="113559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Probeer ook eens scherp naar de toestand (</a:t>
            </a:r>
            <a:r>
              <a:rPr b="1" lang="en-US" sz="4500" u="sng">
                <a:latin typeface="Vollkorn"/>
                <a:ea typeface="Vollkorn"/>
                <a:cs typeface="Vollkorn"/>
                <a:sym typeface="Vollkorn"/>
              </a:rPr>
              <a:t>state</a:t>
            </a: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) en het gedrag(</a:t>
            </a:r>
            <a:r>
              <a:rPr b="1" lang="en-US" sz="4500" u="sng">
                <a:latin typeface="Vollkorn"/>
                <a:ea typeface="Vollkorn"/>
                <a:cs typeface="Vollkorn"/>
                <a:sym typeface="Vollkorn"/>
              </a:rPr>
              <a:t>behavior</a:t>
            </a:r>
            <a:r>
              <a:rPr lang="en-US" sz="4500">
                <a:latin typeface="Vollkorn"/>
                <a:ea typeface="Vollkorn"/>
                <a:cs typeface="Vollkorn"/>
                <a:sym typeface="Vollkorn"/>
              </a:rPr>
              <a:t>) van de classes te kijken.</a:t>
            </a:r>
            <a:endParaRPr sz="45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>
            <a:off x="9277350" y="39718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Vollkorn"/>
                <a:ea typeface="Vollkorn"/>
                <a:cs typeface="Vollkorn"/>
                <a:sym typeface="Vollkorn"/>
              </a:rPr>
              <a:t>Speler</a:t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9277350" y="5572050"/>
            <a:ext cx="5829300" cy="257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voornaam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achternaam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spelersnummer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adres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-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woonplaats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277350" y="8143950"/>
            <a:ext cx="5829300" cy="16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geefNaam</a:t>
            </a: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veranderAdres()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Vollkorn"/>
              <a:buChar char="+"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veranderWoonplaats()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9052647" y="7758500"/>
            <a:ext cx="6278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Assignment.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9200" y="4535100"/>
            <a:ext cx="3005575" cy="30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/>
        </p:nvSpPr>
        <p:spPr>
          <a:xfrm>
            <a:off x="1662600" y="4708650"/>
            <a:ext cx="21058800" cy="4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Opdrachten</a:t>
            </a:r>
            <a:endParaRPr b="1" sz="3600" u="sng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ollkorn"/>
              <a:buChar char="●"/>
            </a:pPr>
            <a:r>
              <a:rPr lang="en-US" sz="3600">
                <a:solidFill>
                  <a:schemeClr val="dk1"/>
                </a:solidFill>
                <a:latin typeface="Vollkorn"/>
                <a:ea typeface="Vollkorn"/>
                <a:cs typeface="Vollkorn"/>
                <a:sym typeface="Vollkorn"/>
              </a:rPr>
              <a:t>Maak Class Diagram van de Dare2Date casus.</a:t>
            </a:r>
            <a:endParaRPr sz="3600">
              <a:solidFill>
                <a:schemeClr val="dk1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8812650" y="7817425"/>
            <a:ext cx="6758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Vollkorn"/>
              <a:buNone/>
            </a:pPr>
            <a:r>
              <a:rPr b="1" lang="en-US" sz="7500">
                <a:latin typeface="Vollkorn"/>
                <a:ea typeface="Vollkorn"/>
                <a:cs typeface="Vollkorn"/>
                <a:sym typeface="Vollkorn"/>
              </a:rPr>
              <a:t>OOP.</a:t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-25400"/>
            <a:ext cx="1269900" cy="13766700"/>
          </a:xfrm>
          <a:prstGeom prst="rect">
            <a:avLst/>
          </a:prstGeom>
          <a:solidFill>
            <a:srgbClr val="D2F6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4600" y="4476150"/>
            <a:ext cx="3834800" cy="3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6016050" y="3222900"/>
            <a:ext cx="12351900" cy="7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Vollkorn"/>
              <a:buNone/>
            </a:pPr>
            <a:r>
              <a:rPr b="1" lang="en-US" sz="6000" u="sng">
                <a:latin typeface="Vollkorn"/>
                <a:ea typeface="Vollkorn"/>
                <a:cs typeface="Vollkorn"/>
                <a:sym typeface="Vollkorn"/>
              </a:rPr>
              <a:t>Wat is een Object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800"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Object</a:t>
            </a: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 (computer science) ... In the class-based </a:t>
            </a: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object</a:t>
            </a: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-oriented </a:t>
            </a: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programming</a:t>
            </a: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 paradigm, </a:t>
            </a: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object </a:t>
            </a: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refers to a particular instance of a class, where the </a:t>
            </a:r>
            <a:r>
              <a:rPr b="1"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object</a:t>
            </a:r>
            <a:r>
              <a:rPr lang="en-US" sz="48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 can be a combination of variables, functions, and data structures.</a:t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Vollkorn"/>
              <a:buNone/>
            </a:pPr>
            <a:r>
              <a:rPr i="1" lang="en-US" sz="2400">
                <a:solidFill>
                  <a:srgbClr val="222222"/>
                </a:solidFill>
                <a:highlight>
                  <a:srgbClr val="FFFFFF"/>
                </a:highlight>
                <a:latin typeface="Vollkorn"/>
                <a:ea typeface="Vollkorn"/>
                <a:cs typeface="Vollkorn"/>
                <a:sym typeface="Vollkorn"/>
              </a:rPr>
              <a:t>(Wikipedia)</a:t>
            </a:r>
            <a:endParaRPr i="1" sz="2400">
              <a:solidFill>
                <a:srgbClr val="222222"/>
              </a:solidFill>
              <a:highlight>
                <a:srgbClr val="FFFFFF"/>
              </a:highlight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1352550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‘Saab’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900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200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43986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19717" l="0" r="0" t="528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/>
          <p:nvPr/>
        </p:nvSpPr>
        <p:spPr>
          <a:xfrm>
            <a:off x="1352550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Mercedes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200d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180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2000111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3603" l="0" r="0" t="16132"/>
          <a:stretch/>
        </p:blipFill>
        <p:spPr>
          <a:xfrm>
            <a:off x="0" y="0"/>
            <a:ext cx="24383997" cy="137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1352550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Volvo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240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170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340125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10496550" y="50482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Volvo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240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170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340125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  <p:sp>
        <p:nvSpPr>
          <p:cNvPr id="103" name="Google Shape;103;p21"/>
          <p:cNvSpPr/>
          <p:nvPr/>
        </p:nvSpPr>
        <p:spPr>
          <a:xfrm>
            <a:off x="10629900" y="4438650"/>
            <a:ext cx="4191000" cy="3073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1"/>
          <p:cNvCxnSpPr>
            <a:stCxn id="103" idx="0"/>
          </p:cNvCxnSpPr>
          <p:nvPr/>
        </p:nvCxnSpPr>
        <p:spPr>
          <a:xfrm flipH="1" rot="5400000">
            <a:off x="9753600" y="1466850"/>
            <a:ext cx="2095500" cy="3848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1"/>
          <p:cNvSpPr/>
          <p:nvPr/>
        </p:nvSpPr>
        <p:spPr>
          <a:xfrm>
            <a:off x="10620300" y="7687150"/>
            <a:ext cx="4191000" cy="2800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>
            <a:endCxn id="105" idx="4"/>
          </p:cNvCxnSpPr>
          <p:nvPr/>
        </p:nvCxnSpPr>
        <p:spPr>
          <a:xfrm rot="10800000">
            <a:off x="12715800" y="10487650"/>
            <a:ext cx="3505200" cy="2324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1"/>
          <p:cNvSpPr txBox="1"/>
          <p:nvPr/>
        </p:nvSpPr>
        <p:spPr>
          <a:xfrm>
            <a:off x="7524600" y="2000250"/>
            <a:ext cx="1352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State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16459200" y="12347150"/>
            <a:ext cx="1771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Vollkorn"/>
                <a:ea typeface="Vollkorn"/>
                <a:cs typeface="Vollkorn"/>
                <a:sym typeface="Vollkorn"/>
              </a:rPr>
              <a:t>Behavior</a:t>
            </a:r>
            <a:endParaRPr sz="3000"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/>
          <p:nvPr/>
        </p:nvSpPr>
        <p:spPr>
          <a:xfrm>
            <a:off x="1352550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‘Saab’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900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200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43986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  <p:sp>
        <p:nvSpPr>
          <p:cNvPr id="114" name="Google Shape;114;p22"/>
          <p:cNvSpPr/>
          <p:nvPr/>
        </p:nvSpPr>
        <p:spPr>
          <a:xfrm>
            <a:off x="9031275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Mercedes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200d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180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2000111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  <p:sp>
        <p:nvSpPr>
          <p:cNvPr id="115" name="Google Shape;115;p22"/>
          <p:cNvSpPr/>
          <p:nvPr/>
        </p:nvSpPr>
        <p:spPr>
          <a:xfrm>
            <a:off x="16710000" y="2038350"/>
            <a:ext cx="4438500" cy="4438500"/>
          </a:xfrm>
          <a:prstGeom prst="ellipse">
            <a:avLst/>
          </a:prstGeom>
          <a:solidFill>
            <a:srgbClr val="E1EFFF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Brand: Volvo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Model: 240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Fuel: Gasoline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Speed: 170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Milage: 340125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---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start()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drive()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brake()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